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3_E74E1F22.xml" ContentType="application/vnd.ms-powerpoint.comments+xml"/>
  <Override PartName="/ppt/notesSlides/notesSlide5.xml" ContentType="application/vnd.openxmlformats-officedocument.presentationml.notesSlide+xml"/>
  <Override PartName="/ppt/comments/modernComment_102_3DA06D3C.xml" ContentType="application/vnd.ms-powerpoint.comments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8"/>
  </p:notesMasterIdLst>
  <p:sldIdLst>
    <p:sldId id="283" r:id="rId2"/>
    <p:sldId id="284" r:id="rId3"/>
    <p:sldId id="289" r:id="rId4"/>
    <p:sldId id="291" r:id="rId5"/>
    <p:sldId id="290" r:id="rId6"/>
    <p:sldId id="292" r:id="rId7"/>
    <p:sldId id="262" r:id="rId8"/>
    <p:sldId id="263" r:id="rId9"/>
    <p:sldId id="264" r:id="rId10"/>
    <p:sldId id="265" r:id="rId11"/>
    <p:sldId id="256" r:id="rId12"/>
    <p:sldId id="275" r:id="rId13"/>
    <p:sldId id="258" r:id="rId14"/>
    <p:sldId id="260" r:id="rId15"/>
    <p:sldId id="259" r:id="rId16"/>
    <p:sldId id="267" r:id="rId17"/>
    <p:sldId id="293" r:id="rId18"/>
    <p:sldId id="266" r:id="rId19"/>
    <p:sldId id="268" r:id="rId20"/>
    <p:sldId id="269" r:id="rId21"/>
    <p:sldId id="270" r:id="rId22"/>
    <p:sldId id="282" r:id="rId23"/>
    <p:sldId id="276" r:id="rId24"/>
    <p:sldId id="277" r:id="rId25"/>
    <p:sldId id="272" r:id="rId26"/>
    <p:sldId id="2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83F045-0949-AA52-7D5E-B25D10179B76}" name="来宾用户" initials="来宾" userId="来宾用户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B0D19-1A1F-C4AA-B74E-B2896E1D1B89}" v="21" dt="2024-12-09T18:31:48.533"/>
    <p1510:client id="{1943095B-972A-35D2-DB84-1C05B28190A8}" v="1682" dt="2024-12-09T02:26:59.270"/>
    <p1510:client id="{342240D0-EB03-22F4-8D47-2AB5246A1FFE}" v="4" dt="2024-12-09T18:34:21.492"/>
    <p1510:client id="{A453D077-FCD6-3E6F-4B05-75DCF70F2829}" v="761" dt="2024-12-09T18:34:14.516"/>
    <p1510:client id="{BB6FE29A-56C9-6BA6-AD9C-EFCEDD9C050C}" v="2353" dt="2024-12-09T17:54:25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modernComment_102_3DA06D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0CAC15-9BC9-4528-8F94-AF4675312E83}" authorId="{FD83F045-0949-AA52-7D5E-B25D10179B76}" created="2024-12-05T11:12:06.11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3923900" sldId="258"/>
      <ac:spMk id="3" creationId="{9650D8B5-73A4-C449-BB83-A659E15B436F}"/>
      <ac:txMk cp="66" len="18">
        <ac:context len="166" hash="2183783230"/>
      </ac:txMk>
    </ac:txMkLst>
    <p188:pos x="5076764" y="650369"/>
    <p188:txBody>
      <a:bodyPr/>
      <a:lstStyle/>
      <a:p>
        <a:r>
          <a:rPr lang="zh-CN" altLang="en-US"/>
          <a:t>This is not Prefix fine-tuning as prompt is not learnable parameters</a:t>
        </a:r>
      </a:p>
    </p188:txBody>
  </p188:cm>
</p188:cmLst>
</file>

<file path=ppt/comments/modernComment_113_E74E1F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C70626-8AA2-4C07-AD37-7788B0666F59}" authorId="{FD83F045-0949-AA52-7D5E-B25D10179B76}" created="2024-12-05T11:19:22.95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80656674" sldId="275"/>
      <ac:spMk id="2" creationId="{870ECD04-2FA7-19C3-24BC-2C2EDE13D7F2}"/>
      <ac:txMk cp="0" len="17">
        <ac:context len="18" hash="3622125648"/>
      </ac:txMk>
    </ac:txMkLst>
    <p188:pos x="2616038" y="417401"/>
    <p188:txBody>
      <a:bodyPr/>
      <a:lstStyle/>
      <a:p>
        <a:r>
          <a:rPr lang="zh-CN" altLang="en-US"/>
          <a:t>Fine tuning is a broad task category that should introduce at the beginning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7214D-A596-400C-A4FD-B9A920F48A1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1028E-59CF-4EC4-9813-0BF74E0AA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The inception of transfer learning has allowed for deep learning models to adapt to different tasks without needing to create new models from scratch. </a:t>
            </a:r>
            <a:r>
              <a:rPr lang="en-US" err="1">
                <a:latin typeface="Calibri"/>
                <a:ea typeface="Calibri"/>
                <a:cs typeface="Calibri"/>
              </a:rPr>
              <a:t>Pretrainied</a:t>
            </a:r>
            <a:r>
              <a:rPr lang="en-US">
                <a:latin typeface="Calibri"/>
                <a:ea typeface="Calibri"/>
                <a:cs typeface="Calibri"/>
              </a:rPr>
              <a:t> models are adapted for new tasks through a full fine tuning process, which involves retraining all the parameters of a model to fit another task. 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028E-59CF-4EC4-9813-0BF74E0AA9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5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The inception of transfer learning has allowed for deep learning models to adapt to different tasks without needing to create new models from scratch. </a:t>
            </a:r>
            <a:r>
              <a:rPr lang="en-US" err="1">
                <a:latin typeface="Calibri"/>
                <a:ea typeface="Calibri"/>
                <a:cs typeface="Calibri"/>
              </a:rPr>
              <a:t>Pretrainied</a:t>
            </a:r>
            <a:r>
              <a:rPr lang="en-US">
                <a:latin typeface="Calibri"/>
                <a:ea typeface="Calibri"/>
                <a:cs typeface="Calibri"/>
              </a:rPr>
              <a:t> models are adapted for new tasks through a full fine tuning process, which involves retraining all the parameters of a model to fit another task. 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028E-59CF-4EC4-9813-0BF74E0AA9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3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The inception of transfer learning has allowed for deep learning models to adapt to different tasks without needing to create new models from scratch. </a:t>
            </a:r>
            <a:r>
              <a:rPr lang="en-US" err="1">
                <a:latin typeface="Calibri"/>
                <a:ea typeface="Calibri"/>
                <a:cs typeface="Calibri"/>
              </a:rPr>
              <a:t>Pretrainied</a:t>
            </a:r>
            <a:r>
              <a:rPr lang="en-US">
                <a:latin typeface="Calibri"/>
                <a:ea typeface="Calibri"/>
                <a:cs typeface="Calibri"/>
              </a:rPr>
              <a:t> models are adapted for new tasks through a full fine tuning process, which involves retraining all the parameters of a model to fit another task. 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028E-59CF-4EC4-9813-0BF74E0AA9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47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NNs have many dense layers which perform matrix multiplication.</a:t>
            </a:r>
          </a:p>
          <a:p>
            <a:r>
              <a:rPr lang="en-US"/>
              <a:t>The weight matrices in these layers typically have full rank.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028E-59CF-4EC4-9813-0BF74E0AA9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02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Prompt engineering, prompt hacking, </a:t>
            </a:r>
          </a:p>
          <a:p>
            <a:r>
              <a:rPr lang="en-US"/>
              <a:t>You can’t really scale up this technique, and gives limited control with more complex desired outputs.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028E-59CF-4EC4-9813-0BF74E0AA9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Adding extra layers will obviously make the model more complex,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028E-59CF-4EC4-9813-0BF74E0AA9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2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39B8-A7CB-4B82-AC0C-44B99F546761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40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2F6F-0846-489A-A4BC-61B476BE2887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0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9DF21-A340-467A-94AB-9502647BB771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1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3940-CA92-4FEE-A698-62CF7BC5AC36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6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641-6C35-45D1-9313-2719E9EA8AD8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1268-3A74-4110-8F08-063DFB8BB885}" type="datetimeFigureOut">
              <a:rPr lang="en-US" dirty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01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C1AF-C1FB-48A7-98B4-E595E63F6614}" type="datetimeFigureOut">
              <a:rPr lang="en-US" dirty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1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4C44-5F8C-4BEA-BBCE-8694F126DC43}" type="datetimeFigureOut">
              <a:rPr lang="en-US" dirty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9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E56F9-C8F2-4EF7-8042-704C94FF2795}" type="datetimeFigureOut">
              <a:rPr lang="en-US" dirty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2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32DF-953D-44BD-83F8-5D8DA76EA12A}" type="datetimeFigureOut">
              <a:rPr lang="en-US" dirty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43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326D-65F4-4B2F-9A62-9E4BD9402C47}" type="datetimeFigureOut">
              <a:rPr lang="en-US" dirty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8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F9B0CB28-85DB-480B-8C99-FD493ACC7120}" type="datetimeFigureOut">
              <a:rPr lang="en-US" dirty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5E4DE196-8A13-4FF7-A07E-102851959EAB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3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1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3_E74E1F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3DA06D3C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1202-A763-565D-5066-83B0CF11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/>
              <a:t>Low – Rank Adaption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0EA90-D854-F232-5384-4D2B322A55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Nick, ray, Sanjana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927BE-13C5-60D9-162B-02DAE0D03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6544-9930-4065-8AC5-EE953C3BDEC9}" type="datetime1"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0C96-9849-2BC3-50B3-0FF5FE1C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72ABE-50AE-6FC1-3E3E-5AC98CBD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08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1FFA-280D-B862-49ED-4BD9D49C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Pass with Adaptation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2D710F-6BB9-CE72-979D-782C0D3ED4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7824" y="2157984"/>
                <a:ext cx="10450554" cy="1512402"/>
              </a:xfrm>
            </p:spPr>
            <p:txBody>
              <a:bodyPr wrap="square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Thus we get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0"/>
                  <a:t>We can see that we still have the original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e>
                    </m:d>
                  </m:oMath>
                </a14:m>
                <a:r>
                  <a:rPr lang="en-US" b="0"/>
                  <a:t> is the low rank adaption specific to a new task.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2D710F-6BB9-CE72-979D-782C0D3ED4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7824" y="2157984"/>
                <a:ext cx="10450554" cy="1512402"/>
              </a:xfrm>
              <a:blipFill>
                <a:blip r:embed="rId2"/>
                <a:stretch>
                  <a:fillRect l="-292" b="-4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278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A3FC-3020-5005-4B2B-9E0EC6C88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/>
              <a:t>Section 3: </a:t>
            </a:r>
            <a:br>
              <a:rPr lang="en-US"/>
            </a:br>
            <a:r>
              <a:rPr lang="en-US"/>
              <a:t>Alternative Methods</a:t>
            </a:r>
          </a:p>
        </p:txBody>
      </p:sp>
    </p:spTree>
    <p:extLst>
      <p:ext uri="{BB962C8B-B14F-4D97-AF65-F5344CB8AC3E}">
        <p14:creationId xmlns:p14="http://schemas.microsoft.com/office/powerpoint/2010/main" val="267847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CD04-2FA7-19C3-24BC-2C2EDE13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Fully 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788B-AAA1-0F94-B296-774FE6B9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 Parameters for a specific task (Each task!)</a:t>
            </a:r>
          </a:p>
          <a:p>
            <a:r>
              <a:rPr lang="en-US"/>
              <a:t>Computationally- and memory-intensive</a:t>
            </a:r>
          </a:p>
          <a:p>
            <a:r>
              <a:rPr lang="en-US"/>
              <a:t>Can lead to overfitting, forgetting general knowledge</a:t>
            </a:r>
          </a:p>
          <a:p>
            <a:r>
              <a:rPr lang="en-US"/>
              <a:t>Was the main technique that was used before LoRa</a:t>
            </a:r>
          </a:p>
        </p:txBody>
      </p:sp>
    </p:spTree>
    <p:extLst>
      <p:ext uri="{BB962C8B-B14F-4D97-AF65-F5344CB8AC3E}">
        <p14:creationId xmlns:p14="http://schemas.microsoft.com/office/powerpoint/2010/main" val="38806566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901C-4FB0-20CA-8437-B20FB7D6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Prefix-Tuning, Prompt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D8B5-73A4-C449-BB83-A659E15B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Adds trainable tokens / learnable prefixes to model input</a:t>
            </a:r>
          </a:p>
          <a:p>
            <a:pPr marL="0" indent="0">
              <a:buNone/>
            </a:pPr>
            <a:r>
              <a:rPr lang="en-US"/>
              <a:t>	- </a:t>
            </a:r>
            <a:r>
              <a:rPr lang="en-US" err="1"/>
              <a:t>E.g</a:t>
            </a:r>
            <a:r>
              <a:rPr lang="en-US"/>
              <a:t>, </a:t>
            </a:r>
            <a:r>
              <a:rPr lang="en-US">
                <a:solidFill>
                  <a:schemeClr val="tx1"/>
                </a:solidFill>
              </a:rPr>
              <a:t>Prompt engineering </a:t>
            </a:r>
          </a:p>
          <a:p>
            <a:r>
              <a:rPr lang="en-US"/>
              <a:t>Performance non-monotonically changes</a:t>
            </a:r>
          </a:p>
          <a:p>
            <a:r>
              <a:rPr lang="en-US" err="1"/>
              <a:t>i.e</a:t>
            </a:r>
            <a:r>
              <a:rPr lang="en-US"/>
              <a:t>, nebulous and unreliable to an extent</a:t>
            </a:r>
          </a:p>
        </p:txBody>
      </p:sp>
    </p:spTree>
    <p:extLst>
      <p:ext uri="{BB962C8B-B14F-4D97-AF65-F5344CB8AC3E}">
        <p14:creationId xmlns:p14="http://schemas.microsoft.com/office/powerpoint/2010/main" val="10339239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D814-8D50-BA63-5C52-6FA88DA1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Adaptor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35E2D-0463-4325-59DC-54E3E0623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Insert extra NN layers into architecture that are only trained on the new task. </a:t>
            </a:r>
          </a:p>
          <a:p>
            <a:r>
              <a:rPr lang="en-US"/>
              <a:t>Similarly has low-number of parameters as LoRa</a:t>
            </a:r>
          </a:p>
          <a:p>
            <a:r>
              <a:rPr lang="en-US"/>
              <a:t>Creates latency, leading to slower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23852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D31FD-C4F3-79E4-8DC8-F9520BFB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F2A6-FD88-2A33-5CE6-17BF40A4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Reduces precision of parameters (</a:t>
            </a:r>
            <a:r>
              <a:rPr lang="en-US" err="1"/>
              <a:t>e.g</a:t>
            </a:r>
            <a:r>
              <a:rPr lang="en-US"/>
              <a:t>, from 32-bit floats to 8-bit or lower)</a:t>
            </a:r>
          </a:p>
          <a:p>
            <a:r>
              <a:rPr lang="en-US"/>
              <a:t>Reduces memory footprint and speeds up computation </a:t>
            </a:r>
          </a:p>
          <a:p>
            <a:r>
              <a:rPr lang="en-US"/>
              <a:t>However…Doesn’t actually adapt a model to a new task. </a:t>
            </a:r>
          </a:p>
          <a:p>
            <a:r>
              <a:rPr lang="en-US"/>
              <a:t>Also potentially reduces accuracy. </a:t>
            </a:r>
          </a:p>
        </p:txBody>
      </p:sp>
    </p:spTree>
    <p:extLst>
      <p:ext uri="{BB962C8B-B14F-4D97-AF65-F5344CB8AC3E}">
        <p14:creationId xmlns:p14="http://schemas.microsoft.com/office/powerpoint/2010/main" val="85125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5D731-1F21-B0ED-F2D7-48836DEC0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AC5A-DDC7-D045-6C97-C999415F7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/>
              <a:t>Section 4: </a:t>
            </a:r>
            <a:br>
              <a:rPr lang="en-US"/>
            </a:br>
            <a:r>
              <a:rPr lang="en-US"/>
              <a:t>Empirical Results</a:t>
            </a:r>
          </a:p>
        </p:txBody>
      </p:sp>
    </p:spTree>
    <p:extLst>
      <p:ext uri="{BB962C8B-B14F-4D97-AF65-F5344CB8AC3E}">
        <p14:creationId xmlns:p14="http://schemas.microsoft.com/office/powerpoint/2010/main" val="1224104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23991-868F-201D-A636-5D611BBA5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08407-6C5E-4B89-8320-2E8471D65E3E}" type="datetime1"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3567-A817-DEE7-4E5D-BCD55477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CC3F8-E990-AA5B-C78C-6EBD3E72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17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33F0689-9D31-44D1-24F2-2BAE9BCB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040" y="820616"/>
            <a:ext cx="6553050" cy="553589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525AD63-7602-F4D2-4F0B-4841557BF1D4}"/>
              </a:ext>
            </a:extLst>
          </p:cNvPr>
          <p:cNvSpPr txBox="1">
            <a:spLocks/>
          </p:cNvSpPr>
          <p:nvPr/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>
                <a:ea typeface="等线 Light"/>
              </a:rPr>
              <a:t>LoRA applied to </a:t>
            </a:r>
            <a:br>
              <a:rPr lang="zh-CN" altLang="en-US" dirty="0">
                <a:ea typeface="等线 Light"/>
              </a:rPr>
            </a:br>
            <a:r>
              <a:rPr lang="zh-CN" altLang="en-US">
                <a:ea typeface="等线 Light"/>
              </a:rPr>
              <a:t>GPT –2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935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ACE1-C7B8-AFBB-FC3A-0A0CFABFD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Results of LoRa on 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79851-C003-2BD6-58E0-707860DD7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Experimental Environment </a:t>
            </a:r>
          </a:p>
          <a:p>
            <a:r>
              <a:rPr lang="en-US"/>
              <a:t>Stable diffusion uses 100% of available resources</a:t>
            </a:r>
          </a:p>
          <a:p>
            <a:r>
              <a:rPr lang="en-US"/>
              <a:t># of parameters changed varies from LoRa to LoRa</a:t>
            </a:r>
          </a:p>
          <a:p>
            <a:r>
              <a:rPr lang="en-US"/>
              <a:t>Thus, time to complete forward pass is the only realistically measurable result. </a:t>
            </a:r>
          </a:p>
          <a:p>
            <a:r>
              <a:rPr lang="en-US"/>
              <a:t>We can also subjectively view the results of LoRa. </a:t>
            </a:r>
          </a:p>
          <a:p>
            <a:pPr marL="0" indent="0">
              <a:buNone/>
            </a:pPr>
            <a:r>
              <a:rPr lang="en-US"/>
              <a:t>All factors were held constant other than the inclusion of LoRa. </a:t>
            </a:r>
          </a:p>
        </p:txBody>
      </p:sp>
    </p:spTree>
    <p:extLst>
      <p:ext uri="{BB962C8B-B14F-4D97-AF65-F5344CB8AC3E}">
        <p14:creationId xmlns:p14="http://schemas.microsoft.com/office/powerpoint/2010/main" val="979606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EBB2-5674-2BEE-E023-A3BFD9CFB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709"/>
            <a:ext cx="10515600" cy="4351338"/>
          </a:xfrm>
        </p:spPr>
        <p:txBody>
          <a:bodyPr/>
          <a:lstStyle/>
          <a:p>
            <a:r>
              <a:rPr lang="en-US"/>
              <a:t>LoRa did not significantly change generation time through trials: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CDD85-9034-0B21-675A-B42E4365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2" y="851985"/>
            <a:ext cx="10664571" cy="54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5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8E3AD-41B8-E8AA-07E8-3D4A812BA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A982A33-761E-ED61-E261-E37FEF58E5A3}"/>
              </a:ext>
            </a:extLst>
          </p:cNvPr>
          <p:cNvSpPr txBox="1">
            <a:spLocks/>
          </p:cNvSpPr>
          <p:nvPr/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>
                <a:ea typeface="等线 Light"/>
              </a:rPr>
              <a:t>Transfer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8A41E-9AF9-26F0-5D43-9C44D52F3D1B}"/>
              </a:ext>
            </a:extLst>
          </p:cNvPr>
          <p:cNvSpPr txBox="1"/>
          <p:nvPr/>
        </p:nvSpPr>
        <p:spPr>
          <a:xfrm>
            <a:off x="868995" y="2383939"/>
            <a:ext cx="1041306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Adapts</a:t>
            </a:r>
            <a:r>
              <a:rPr lang="en-US" sz="2400"/>
              <a:t> pre trained models to new tasks</a:t>
            </a:r>
            <a:br>
              <a:rPr lang="en-US" sz="2400"/>
            </a:br>
            <a:endParaRPr lang="en-US" sz="2400"/>
          </a:p>
          <a:p>
            <a:r>
              <a:rPr lang="en-US" sz="2400"/>
              <a:t>Can be adapted across </a:t>
            </a:r>
            <a:r>
              <a:rPr lang="en-US" sz="2400" b="1"/>
              <a:t>different domains</a:t>
            </a:r>
            <a:r>
              <a:rPr lang="en-US" sz="2400"/>
              <a:t> such as healthcare and finance</a:t>
            </a:r>
            <a:br>
              <a:rPr lang="en-US" sz="2400"/>
            </a:br>
            <a:endParaRPr lang="en-US" sz="2400"/>
          </a:p>
          <a:p>
            <a:r>
              <a:rPr lang="en-US" sz="2400"/>
              <a:t>Resourceful by working with </a:t>
            </a:r>
            <a:r>
              <a:rPr lang="en-US" sz="2400" b="1"/>
              <a:t>original pretrained model</a:t>
            </a:r>
            <a:r>
              <a:rPr lang="en-US" sz="2400"/>
              <a:t> instead of having to create models from scratch</a:t>
            </a:r>
            <a:br>
              <a:rPr lang="en-US" sz="2400"/>
            </a:br>
            <a:endParaRPr lang="en-US" sz="2400"/>
          </a:p>
          <a:p>
            <a:r>
              <a:rPr lang="en-US" sz="2400"/>
              <a:t>Typically done through </a:t>
            </a:r>
            <a:r>
              <a:rPr lang="en-US" sz="2400" b="1"/>
              <a:t>fine - tuning</a:t>
            </a:r>
            <a:r>
              <a:rPr lang="en-US" sz="2400"/>
              <a:t> which adjusts all the parameters across a model</a:t>
            </a:r>
          </a:p>
        </p:txBody>
      </p:sp>
    </p:spTree>
    <p:extLst>
      <p:ext uri="{BB962C8B-B14F-4D97-AF65-F5344CB8AC3E}">
        <p14:creationId xmlns:p14="http://schemas.microsoft.com/office/powerpoint/2010/main" val="1942042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1A037-485B-0D05-6D2C-7FC63998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43" b="1081"/>
          <a:stretch/>
        </p:blipFill>
        <p:spPr>
          <a:xfrm>
            <a:off x="253526" y="112070"/>
            <a:ext cx="5842474" cy="6464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AF533-9E37-D14D-67A2-469C91AAD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15" y="209416"/>
            <a:ext cx="5458255" cy="62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58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B321-68E2-5121-468B-693138D1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29" y="78501"/>
            <a:ext cx="10515600" cy="1325563"/>
          </a:xfrm>
        </p:spPr>
        <p:txBody>
          <a:bodyPr/>
          <a:lstStyle/>
          <a:p>
            <a:r>
              <a:rPr lang="en-US"/>
              <a:t>Sanity Check </a:t>
            </a:r>
          </a:p>
        </p:txBody>
      </p:sp>
      <p:pic>
        <p:nvPicPr>
          <p:cNvPr id="5" name="Picture 4" descr="A cartoon of a person&#10;&#10;Description automatically generated">
            <a:extLst>
              <a:ext uri="{FF2B5EF4-FFF2-40B4-BE49-F238E27FC236}">
                <a16:creationId xmlns:a16="http://schemas.microsoft.com/office/drawing/2014/main" id="{999767FD-EFBA-970C-CE83-873BC2A98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9" y="1473835"/>
            <a:ext cx="3247723" cy="4744720"/>
          </a:xfrm>
          <a:prstGeom prst="rect">
            <a:avLst/>
          </a:prstGeom>
        </p:spPr>
      </p:pic>
      <p:pic>
        <p:nvPicPr>
          <p:cNvPr id="7" name="Picture 6" descr="A cartoon of a person with blonde hair&#10;&#10;Description automatically generated">
            <a:extLst>
              <a:ext uri="{FF2B5EF4-FFF2-40B4-BE49-F238E27FC236}">
                <a16:creationId xmlns:a16="http://schemas.microsoft.com/office/drawing/2014/main" id="{214CD496-C8BB-8945-A94F-5A065EE8C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77" y="1473834"/>
            <a:ext cx="3247723" cy="4744721"/>
          </a:xfrm>
          <a:prstGeom prst="rect">
            <a:avLst/>
          </a:prstGeom>
        </p:spPr>
      </p:pic>
      <p:pic>
        <p:nvPicPr>
          <p:cNvPr id="9" name="Picture 8" descr="A cartoon of a child playing a violin&#10;&#10;Description automatically generated">
            <a:extLst>
              <a:ext uri="{FF2B5EF4-FFF2-40B4-BE49-F238E27FC236}">
                <a16:creationId xmlns:a16="http://schemas.microsoft.com/office/drawing/2014/main" id="{83A28788-B2A4-1B6E-751C-A80DE3F25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-12444" r="40166" b="-1"/>
          <a:stretch/>
        </p:blipFill>
        <p:spPr>
          <a:xfrm>
            <a:off x="4251979" y="1404064"/>
            <a:ext cx="3390900" cy="4049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745DC4-04D2-0ECC-177E-4424A03383E8}"/>
              </a:ext>
            </a:extLst>
          </p:cNvPr>
          <p:cNvSpPr txBox="1"/>
          <p:nvPr/>
        </p:nvSpPr>
        <p:spPr>
          <a:xfrm>
            <a:off x="689629" y="6257466"/>
            <a:ext cx="177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W/out LoRa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E2411-1BBD-7E89-996C-5BDB83D709F0}"/>
              </a:ext>
            </a:extLst>
          </p:cNvPr>
          <p:cNvSpPr txBox="1"/>
          <p:nvPr/>
        </p:nvSpPr>
        <p:spPr>
          <a:xfrm>
            <a:off x="5040477" y="5590122"/>
            <a:ext cx="211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Official Character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3B0CB-E34B-6A32-4DBD-087AAA5ECF75}"/>
              </a:ext>
            </a:extLst>
          </p:cNvPr>
          <p:cNvSpPr txBox="1"/>
          <p:nvPr/>
        </p:nvSpPr>
        <p:spPr>
          <a:xfrm>
            <a:off x="9433760" y="6257466"/>
            <a:ext cx="177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W/ LoRa</a:t>
            </a:r>
          </a:p>
        </p:txBody>
      </p:sp>
    </p:spTree>
    <p:extLst>
      <p:ext uri="{BB962C8B-B14F-4D97-AF65-F5344CB8AC3E}">
        <p14:creationId xmlns:p14="http://schemas.microsoft.com/office/powerpoint/2010/main" val="1526139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3C3BE-6413-5014-C488-2BABB549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Problem 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8EE671-4B67-6B5B-B688-4706108EC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93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等线"/>
              </a:rPr>
              <a:t>Pre-train a MLP for image classification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zh-CN" altLang="en-US">
                <a:ea typeface="等线"/>
              </a:rPr>
              <a:t>Only use 5/10 classes as training set</a:t>
            </a:r>
          </a:p>
          <a:p>
            <a:r>
              <a:rPr lang="zh-CN" altLang="en-US">
                <a:ea typeface="等线"/>
              </a:rPr>
              <a:t>Fully fine-tuning the model using the remaining training examples</a:t>
            </a:r>
          </a:p>
          <a:p>
            <a:r>
              <a:rPr lang="zh-CN" altLang="en-US">
                <a:ea typeface="等线"/>
              </a:rPr>
              <a:t>Use LoRA to fine-tune the model</a:t>
            </a:r>
          </a:p>
          <a:p>
            <a:r>
              <a:rPr lang="zh-CN" altLang="en-US">
                <a:ea typeface="等线"/>
              </a:rPr>
              <a:t>Compare difference</a:t>
            </a:r>
          </a:p>
        </p:txBody>
      </p:sp>
      <p:pic>
        <p:nvPicPr>
          <p:cNvPr id="5" name="图片 4" descr="表格&#10;&#10;已自动生成说明">
            <a:extLst>
              <a:ext uri="{FF2B5EF4-FFF2-40B4-BE49-F238E27FC236}">
                <a16:creationId xmlns:a16="http://schemas.microsoft.com/office/drawing/2014/main" id="{E12E6576-48F2-DC73-F15C-CE3252D3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296" y="4829423"/>
            <a:ext cx="5985135" cy="1071457"/>
          </a:xfrm>
          <a:prstGeom prst="rect">
            <a:avLst/>
          </a:prstGeom>
        </p:spPr>
      </p:pic>
      <p:pic>
        <p:nvPicPr>
          <p:cNvPr id="6" name="图片 5" descr="图表, 折线图&#10;&#10;已自动生成说明">
            <a:extLst>
              <a:ext uri="{FF2B5EF4-FFF2-40B4-BE49-F238E27FC236}">
                <a16:creationId xmlns:a16="http://schemas.microsoft.com/office/drawing/2014/main" id="{804FCDF2-E7BB-37B9-ED91-A8AB47155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89" y="923089"/>
            <a:ext cx="3157272" cy="2605066"/>
          </a:xfrm>
          <a:prstGeom prst="rect">
            <a:avLst/>
          </a:prstGeom>
        </p:spPr>
      </p:pic>
      <p:pic>
        <p:nvPicPr>
          <p:cNvPr id="7" name="图片 6" descr="表格&#10;&#10;已自动生成说明">
            <a:extLst>
              <a:ext uri="{FF2B5EF4-FFF2-40B4-BE49-F238E27FC236}">
                <a16:creationId xmlns:a16="http://schemas.microsoft.com/office/drawing/2014/main" id="{4847EDD3-FA05-BE32-92B2-CD1EC9945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15" y="3528061"/>
            <a:ext cx="4173681" cy="10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53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A854B-5CE5-B696-5517-F6E9FB0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Other Application -- NLP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9BC15-FB31-014B-131E-CE9F08B1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zh-CN" altLang="en-US">
              <a:ea typeface="等线"/>
            </a:endParaRPr>
          </a:p>
          <a:p>
            <a:r>
              <a:rPr lang="zh-CN" altLang="en-US">
                <a:ea typeface="等线"/>
              </a:rPr>
              <a:t>Emotion recognition</a:t>
            </a:r>
          </a:p>
          <a:p>
            <a:r>
              <a:rPr lang="zh-CN" altLang="en-US">
                <a:ea typeface="等线"/>
              </a:rPr>
              <a:t>Text classification</a:t>
            </a:r>
            <a:endParaRPr lang="zh-CN" altLang="en-US" sz="2400">
              <a:ea typeface="等线"/>
            </a:endParaRPr>
          </a:p>
          <a:p>
            <a:r>
              <a:rPr lang="zh-CN" altLang="en-US">
                <a:ea typeface="等线"/>
              </a:rPr>
              <a:t>Role recognition</a:t>
            </a:r>
          </a:p>
          <a:p>
            <a:endParaRPr lang="zh-CN" altLang="en-US">
              <a:ea typeface="等线"/>
            </a:endParaRPr>
          </a:p>
          <a:p>
            <a:r>
              <a:rPr lang="zh-CN" altLang="en-US">
                <a:ea typeface="等线"/>
              </a:rPr>
              <a:t>Program repair</a:t>
            </a:r>
          </a:p>
          <a:p>
            <a:r>
              <a:rPr lang="zh-CN" altLang="en-US">
                <a:ea typeface="等线"/>
              </a:rPr>
              <a:t>Text-to-SQL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zh-CN" altLang="en-US">
              <a:ea typeface="等线"/>
            </a:endParaRPr>
          </a:p>
        </p:txBody>
      </p:sp>
      <p:pic>
        <p:nvPicPr>
          <p:cNvPr id="4" name="图片 3" descr="图示&#10;&#10;已自动生成说明">
            <a:extLst>
              <a:ext uri="{FF2B5EF4-FFF2-40B4-BE49-F238E27FC236}">
                <a16:creationId xmlns:a16="http://schemas.microsoft.com/office/drawing/2014/main" id="{54D99F64-69FE-1EBD-73AD-A34975EC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325" y="2333248"/>
            <a:ext cx="7341508" cy="33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26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D3599-DAEB-F573-621D-0D7C5558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Other Application -- CV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BC57B-DA7A-D58E-E38B-3E7960F2F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等线"/>
              </a:rPr>
              <a:t>Image generation</a:t>
            </a:r>
          </a:p>
          <a:p>
            <a:r>
              <a:rPr lang="zh-CN" altLang="en-US">
                <a:ea typeface="等线"/>
              </a:rPr>
              <a:t>Image style transfer</a:t>
            </a:r>
          </a:p>
          <a:p>
            <a:r>
              <a:rPr lang="zh-CN" altLang="en-US">
                <a:ea typeface="等线"/>
              </a:rPr>
              <a:t>Text-to-image generation</a:t>
            </a:r>
          </a:p>
          <a:p>
            <a:endParaRPr lang="zh-CN" altLang="en-US">
              <a:ea typeface="等线"/>
            </a:endParaRPr>
          </a:p>
          <a:p>
            <a:r>
              <a:rPr lang="zh-CN" altLang="en-US">
                <a:ea typeface="等线"/>
              </a:rPr>
              <a:t>Image segmentation</a:t>
            </a:r>
          </a:p>
        </p:txBody>
      </p:sp>
      <p:pic>
        <p:nvPicPr>
          <p:cNvPr id="4" name="图片 3" descr="图示&#10;&#10;已自动生成说明">
            <a:extLst>
              <a:ext uri="{FF2B5EF4-FFF2-40B4-BE49-F238E27FC236}">
                <a16:creationId xmlns:a16="http://schemas.microsoft.com/office/drawing/2014/main" id="{16ECC490-1F02-2EEB-766E-CF511EB6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73" y="2031631"/>
            <a:ext cx="7005313" cy="279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12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BB65-CFD5-9FDC-C053-40BC369D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8247-B8C8-9C77-D361-3A149271B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/>
              <a:t>Section 5: </a:t>
            </a:r>
            <a:br>
              <a:rPr lang="en-US"/>
            </a:b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96037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844FF-9FCE-8CE4-973A-92EC95DA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Conclusion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651492-9A97-FB70-FEAF-791C7C139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>
                <a:ea typeface="+mn-lt"/>
                <a:cs typeface="+mn-lt"/>
              </a:rPr>
              <a:t>LoRA can be combined with other efficient adaptation methods, potentially providing orthogonal improvement.</a:t>
            </a:r>
          </a:p>
          <a:p>
            <a:endParaRPr lang="zh-CN">
              <a:ea typeface="+mn-lt"/>
              <a:cs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3C5730-B176-FFF4-0E53-F9714780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77C03-1EEE-465A-9D48-BEDDDFAE3B22}" type="datetime1">
              <a:t>12/9/2024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CBFED8-287E-6221-12C4-B9513987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8FB919-99F8-7709-8341-34BCD66B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02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8E3AD-41B8-E8AA-07E8-3D4A812BA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A982A33-761E-ED61-E261-E37FEF58E5A3}"/>
              </a:ext>
            </a:extLst>
          </p:cNvPr>
          <p:cNvSpPr txBox="1">
            <a:spLocks/>
          </p:cNvSpPr>
          <p:nvPr/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>
                <a:ea typeface="等线 Light"/>
              </a:rPr>
              <a:t>Challenges</a:t>
            </a:r>
            <a:endParaRPr lang="en-US" altLang="zh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69ACD-F195-349D-2FA7-A827797B2226}"/>
              </a:ext>
            </a:extLst>
          </p:cNvPr>
          <p:cNvSpPr txBox="1"/>
          <p:nvPr/>
        </p:nvSpPr>
        <p:spPr>
          <a:xfrm>
            <a:off x="868995" y="2533174"/>
            <a:ext cx="1041306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Deep learning models continue to </a:t>
            </a:r>
            <a:r>
              <a:rPr lang="en-US" sz="2400" b="1"/>
              <a:t>rise</a:t>
            </a:r>
            <a:r>
              <a:rPr lang="en-US" sz="2400"/>
              <a:t> in number of parameters, surpassing billions and even reaching trillions</a:t>
            </a:r>
          </a:p>
          <a:p>
            <a:br>
              <a:rPr lang="en-US" sz="2400"/>
            </a:br>
            <a:r>
              <a:rPr lang="en-US" sz="2400"/>
              <a:t>This is </a:t>
            </a:r>
            <a:r>
              <a:rPr lang="en-US" sz="2400" b="1"/>
              <a:t>computationally expensive</a:t>
            </a:r>
            <a:r>
              <a:rPr lang="en-US" sz="2400"/>
              <a:t>, even with best of GPU processors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E325D-ECEF-3F5C-08F7-D5B5B4A8E014}"/>
              </a:ext>
            </a:extLst>
          </p:cNvPr>
          <p:cNvSpPr txBox="1"/>
          <p:nvPr/>
        </p:nvSpPr>
        <p:spPr>
          <a:xfrm>
            <a:off x="2221568" y="4643887"/>
            <a:ext cx="77520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GPT – 3 Model</a:t>
            </a:r>
            <a:r>
              <a:rPr lang="en-US" sz="2000"/>
              <a:t>: 175 B parameters * 2 bytes ~ 350 GB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A100 GPU</a:t>
            </a:r>
            <a:r>
              <a:rPr lang="en-US" sz="2000"/>
              <a:t>: 80 GB of data -&gt; 350/80 ~ 5, double the number of GPUS for training so </a:t>
            </a:r>
            <a:r>
              <a:rPr lang="en-US" sz="2000" b="1"/>
              <a:t>10 GPUs</a:t>
            </a:r>
            <a:r>
              <a:rPr lang="en-US" sz="2000"/>
              <a:t> are needed ~ adding up to $200k in cost</a:t>
            </a:r>
          </a:p>
        </p:txBody>
      </p:sp>
    </p:spTree>
    <p:extLst>
      <p:ext uri="{BB962C8B-B14F-4D97-AF65-F5344CB8AC3E}">
        <p14:creationId xmlns:p14="http://schemas.microsoft.com/office/powerpoint/2010/main" val="82209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69D71-58BB-80D1-7024-A092853F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287F1-A431-4CB5-B65C-52D9DE5D62B5}" type="datetime1"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BA012-ECC7-AAF7-F005-93AB1981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98D5-8689-2D80-09AE-AAFA1EDD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4</a:t>
            </a:fld>
            <a:endParaRPr lang="en-US"/>
          </a:p>
        </p:txBody>
      </p:sp>
      <p:pic>
        <p:nvPicPr>
          <p:cNvPr id="11" name="Picture 10" descr="Large Language Models: A New Moore's Law?">
            <a:extLst>
              <a:ext uri="{FF2B5EF4-FFF2-40B4-BE49-F238E27FC236}">
                <a16:creationId xmlns:a16="http://schemas.microsoft.com/office/drawing/2014/main" id="{B215BA50-89AB-C47D-4F9B-3372AB14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14" y="316653"/>
            <a:ext cx="9194186" cy="58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63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8E3AD-41B8-E8AA-07E8-3D4A812BA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A982A33-761E-ED61-E261-E37FEF58E5A3}"/>
              </a:ext>
            </a:extLst>
          </p:cNvPr>
          <p:cNvSpPr txBox="1">
            <a:spLocks/>
          </p:cNvSpPr>
          <p:nvPr/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>
                <a:ea typeface="等线 Light"/>
              </a:rPr>
              <a:t>Solution</a:t>
            </a:r>
            <a:endParaRPr lang="en-US" altLang="zh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B46FD-232D-AE9C-EC25-5FB66AA69354}"/>
              </a:ext>
            </a:extLst>
          </p:cNvPr>
          <p:cNvSpPr txBox="1"/>
          <p:nvPr/>
        </p:nvSpPr>
        <p:spPr>
          <a:xfrm>
            <a:off x="870856" y="1995714"/>
            <a:ext cx="9918095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Microsoft</a:t>
            </a:r>
            <a:r>
              <a:rPr lang="en-US" sz="2000"/>
              <a:t> introduced </a:t>
            </a:r>
            <a:r>
              <a:rPr lang="en-US" sz="2000" err="1"/>
              <a:t>LoRA</a:t>
            </a:r>
            <a:r>
              <a:rPr lang="en-US" sz="2000"/>
              <a:t> in </a:t>
            </a:r>
            <a:r>
              <a:rPr lang="en-US" sz="2000" b="1"/>
              <a:t>2021</a:t>
            </a:r>
            <a:endParaRPr lang="en-US"/>
          </a:p>
          <a:p>
            <a:br>
              <a:rPr lang="en-US" sz="2000"/>
            </a:br>
            <a:br>
              <a:rPr lang="en-US" sz="2000"/>
            </a:br>
            <a:br>
              <a:rPr lang="en-US" sz="2000"/>
            </a:br>
            <a:r>
              <a:rPr lang="en-US" sz="2000"/>
              <a:t>Technique that utilizes </a:t>
            </a:r>
            <a:r>
              <a:rPr lang="en-US" sz="2000" b="1"/>
              <a:t>low rank approximation</a:t>
            </a:r>
            <a:r>
              <a:rPr lang="en-US" sz="2000"/>
              <a:t> to capture essential information</a:t>
            </a:r>
          </a:p>
          <a:p>
            <a:r>
              <a:rPr lang="en-US" sz="2000"/>
              <a:t>Performs fine – tuning on </a:t>
            </a:r>
            <a:r>
              <a:rPr lang="en-US" sz="2000" b="1"/>
              <a:t>decomposed weight matrices</a:t>
            </a:r>
            <a:r>
              <a:rPr lang="en-US" sz="2000"/>
              <a:t>, A and B</a:t>
            </a:r>
          </a:p>
          <a:p>
            <a:endParaRPr lang="en-US" sz="2000"/>
          </a:p>
          <a:p>
            <a:r>
              <a:rPr lang="en-US" sz="2000"/>
              <a:t>Result: significantly </a:t>
            </a:r>
            <a:r>
              <a:rPr lang="en-US" sz="2000" b="1"/>
              <a:t>reduces the number of trainable parameters</a:t>
            </a:r>
            <a:br>
              <a:rPr lang="en-US" sz="2000"/>
            </a:br>
            <a:endParaRPr lang="en-US" sz="2000"/>
          </a:p>
          <a:p>
            <a:r>
              <a:rPr lang="en-US" sz="2000"/>
              <a:t>Focus is on </a:t>
            </a:r>
            <a:r>
              <a:rPr lang="en-US" sz="2000" b="1"/>
              <a:t>transformer architecture of LLM's</a:t>
            </a:r>
            <a:r>
              <a:rPr lang="en-US" sz="2000"/>
              <a:t> but can be applied to deep learning models overall</a:t>
            </a:r>
          </a:p>
        </p:txBody>
      </p:sp>
      <p:pic>
        <p:nvPicPr>
          <p:cNvPr id="5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C860B3F-A08C-2E54-307D-ECB233FB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61" y="591080"/>
            <a:ext cx="5463183" cy="21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99AE5-09E1-E933-5D02-EF92ECAB6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A8AA-31EB-4F27-A190-8B930FC7212E}" type="datetime1"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B0A99-40EB-7C90-3C75-8A7D60157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2B588-6ABD-881C-533E-79A01027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6</a:t>
            </a:fld>
            <a:endParaRPr lang="en-US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523F1C5E-EB9C-2EC6-E93D-4D17B07C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18" y="2173944"/>
            <a:ext cx="5216118" cy="3836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2156B-F87A-C14A-1F1F-EFC4E0AAA531}"/>
              </a:ext>
            </a:extLst>
          </p:cNvPr>
          <p:cNvSpPr txBox="1"/>
          <p:nvPr/>
        </p:nvSpPr>
        <p:spPr>
          <a:xfrm>
            <a:off x="6602139" y="2522322"/>
            <a:ext cx="48260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/>
              <a:t>Input weights are frozen</a:t>
            </a:r>
            <a:br>
              <a:rPr lang="en-US"/>
            </a:br>
            <a:endParaRPr lang="en-US"/>
          </a:p>
          <a:p>
            <a:pPr marL="342900" indent="-342900">
              <a:buAutoNum type="arabicParenR"/>
            </a:pPr>
            <a:r>
              <a:rPr lang="en-US"/>
              <a:t>Decomposed into smaller weight matrices through W's rank (product of A and B ~ W)</a:t>
            </a:r>
            <a:br>
              <a:rPr lang="en-US"/>
            </a:br>
            <a:endParaRPr lang="en-US"/>
          </a:p>
          <a:p>
            <a:pPr marL="342900" indent="-342900">
              <a:buAutoNum type="arabicParenR"/>
            </a:pPr>
            <a:r>
              <a:rPr lang="en-US"/>
              <a:t>Fine tuning performed on A and B</a:t>
            </a:r>
            <a:br>
              <a:rPr lang="en-US"/>
            </a:br>
            <a:endParaRPr lang="en-US"/>
          </a:p>
          <a:p>
            <a:pPr marL="342900" indent="-342900">
              <a:buAutoNum type="arabicParenR"/>
            </a:pPr>
            <a:r>
              <a:rPr lang="en-US"/>
              <a:t>Added to original weight input product to produce the output</a:t>
            </a:r>
          </a:p>
          <a:p>
            <a:pPr marL="342900" indent="-342900">
              <a:buAutoNum type="arabicParenR"/>
            </a:pPr>
            <a:endParaRPr 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694AB1F-F392-763E-996C-0A618C440BB1}"/>
              </a:ext>
            </a:extLst>
          </p:cNvPr>
          <p:cNvSpPr txBox="1">
            <a:spLocks/>
          </p:cNvSpPr>
          <p:nvPr/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>
                <a:ea typeface="等线 Light"/>
              </a:rPr>
              <a:t>LoRA process diagram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2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8E3AD-41B8-E8AA-07E8-3D4A812BA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4C55-F361-12F3-8818-5E8F55F9A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/>
              <a:t>Section 2: </a:t>
            </a:r>
            <a:br>
              <a:rPr lang="en-US"/>
            </a:br>
            <a:r>
              <a:rPr lang="en-US"/>
              <a:t>Mathematical Operation</a:t>
            </a:r>
          </a:p>
        </p:txBody>
      </p:sp>
    </p:spTree>
    <p:extLst>
      <p:ext uri="{BB962C8B-B14F-4D97-AF65-F5344CB8AC3E}">
        <p14:creationId xmlns:p14="http://schemas.microsoft.com/office/powerpoint/2010/main" val="128602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9EF3-B512-BB72-8B1B-BCDE2ED3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66" y="-111531"/>
            <a:ext cx="10515600" cy="1325563"/>
          </a:xfrm>
        </p:spPr>
        <p:txBody>
          <a:bodyPr/>
          <a:lstStyle/>
          <a:p>
            <a:r>
              <a:rPr lang="en-US"/>
              <a:t>Low-Rank Parametrized Update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AF8E8-E680-0A2B-BA8C-409BB1BD3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65" y="139420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Idea of Intrinsic Dimension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/>
              <a:t>Representing complex data with as few variables as possible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/>
              <a:t>Can still learn efficiently despite a random projection to a smaller subspace</a:t>
            </a:r>
          </a:p>
          <a:p>
            <a:r>
              <a:rPr lang="en-US" sz="2800" u="sng"/>
              <a:t>Hypothesis</a:t>
            </a:r>
            <a:r>
              <a:rPr lang="en-US" sz="2800"/>
              <a:t>: Updates to the weights also have low Intrinsic Rank</a:t>
            </a:r>
          </a:p>
          <a:p>
            <a:r>
              <a:rPr lang="en-US" sz="2800"/>
              <a:t>I.E Focus only on a small number of important parameters</a:t>
            </a:r>
          </a:p>
        </p:txBody>
      </p:sp>
    </p:spTree>
    <p:extLst>
      <p:ext uri="{BB962C8B-B14F-4D97-AF65-F5344CB8AC3E}">
        <p14:creationId xmlns:p14="http://schemas.microsoft.com/office/powerpoint/2010/main" val="89181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C28F-5EA0-3FE5-F858-31EE65C0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Low-Rank Adaption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DAD28-C9E6-5713-A028-E9F6582AD1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5582" y="2057924"/>
                <a:ext cx="9349479" cy="37498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Introduce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𝑑𝑥𝑘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/>
                  <a:t> is our low-rank decomposition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𝑑𝑥𝑟</m:t>
                        </m:r>
                      </m:sup>
                    </m:sSup>
                  </m:oMath>
                </a14:m>
                <a:r>
                  <a:rPr lang="en-US" b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𝑟𝑥𝑘</m:t>
                        </m:r>
                      </m:sup>
                    </m:sSup>
                  </m:oMath>
                </a14:m>
                <a:r>
                  <a:rPr lang="en-US" b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b="0"/>
                  <a:t> is the rank of the adaptation, 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0"/>
                  <a:t>What does this mean?</a:t>
                </a:r>
              </a:p>
              <a:p>
                <a:pPr marL="0" indent="0">
                  <a:buNone/>
                </a:pPr>
                <a:endParaRPr lang="en-US" b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DAD28-C9E6-5713-A028-E9F6582AD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582" y="2057924"/>
                <a:ext cx="9349479" cy="3749879"/>
              </a:xfrm>
              <a:blipFill>
                <a:blip r:embed="rId2"/>
                <a:stretch>
                  <a:fillRect l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78463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BohoVogueVTI">
      <a:dk1>
        <a:sysClr val="windowText" lastClr="000000"/>
      </a:dk1>
      <a:lt1>
        <a:sysClr val="window" lastClr="FFFFFF"/>
      </a:lt1>
      <a:dk2>
        <a:srgbClr val="35403A"/>
      </a:dk2>
      <a:lt2>
        <a:srgbClr val="F1EFEB"/>
      </a:lt2>
      <a:accent1>
        <a:srgbClr val="9E8B50"/>
      </a:accent1>
      <a:accent2>
        <a:srgbClr val="D5966B"/>
      </a:accent2>
      <a:accent3>
        <a:srgbClr val="9BA6BB"/>
      </a:accent3>
      <a:accent4>
        <a:srgbClr val="869880"/>
      </a:accent4>
      <a:accent5>
        <a:srgbClr val="588267"/>
      </a:accent5>
      <a:accent6>
        <a:srgbClr val="B89C46"/>
      </a:accent6>
      <a:hlink>
        <a:srgbClr val="C77138"/>
      </a:hlink>
      <a:folHlink>
        <a:srgbClr val="589374"/>
      </a:folHlink>
    </a:clrScheme>
    <a:fontScheme name="BohoVogueVTI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BohoVogu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587E0025-A466-4551-A341-1A9F570FDF06}" vid="{F615CBBD-D1BB-4663-887F-92A47C7C6A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BohoVogueVTI</vt:lpstr>
      <vt:lpstr>Low – Rank Adaption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2:  Mathematical Operation</vt:lpstr>
      <vt:lpstr>Low-Rank Parametrized Update Matrices</vt:lpstr>
      <vt:lpstr>Adding a Low-Rank Adaption </vt:lpstr>
      <vt:lpstr>Forward Pass with Adaptation</vt:lpstr>
      <vt:lpstr>Section 3:  Alternative Methods</vt:lpstr>
      <vt:lpstr>Fully Fine Tuning</vt:lpstr>
      <vt:lpstr>Prefix-Tuning, Prompt Optimization</vt:lpstr>
      <vt:lpstr>Adaptor Layers</vt:lpstr>
      <vt:lpstr>Quantization </vt:lpstr>
      <vt:lpstr>Section 4:  Empirical Results</vt:lpstr>
      <vt:lpstr>PowerPoint Presentation</vt:lpstr>
      <vt:lpstr>Empirical Results of LoRa on Stable Diffusion</vt:lpstr>
      <vt:lpstr>PowerPoint Presentation</vt:lpstr>
      <vt:lpstr>PowerPoint Presentation</vt:lpstr>
      <vt:lpstr>Sanity Check </vt:lpstr>
      <vt:lpstr>Problem Set</vt:lpstr>
      <vt:lpstr>Other Application -- NLP</vt:lpstr>
      <vt:lpstr>Other Application -- CV</vt:lpstr>
      <vt:lpstr>Section 5:  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Nick Croteau</dc:creator>
  <cp:revision>31</cp:revision>
  <dcterms:created xsi:type="dcterms:W3CDTF">2024-11-02T22:05:22Z</dcterms:created>
  <dcterms:modified xsi:type="dcterms:W3CDTF">2024-12-09T18:34:29Z</dcterms:modified>
</cp:coreProperties>
</file>